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77" r:id="rId5"/>
    <p:sldId id="258" r:id="rId6"/>
    <p:sldId id="278" r:id="rId7"/>
    <p:sldId id="259" r:id="rId8"/>
    <p:sldId id="279" r:id="rId9"/>
    <p:sldId id="260" r:id="rId10"/>
    <p:sldId id="280" r:id="rId11"/>
    <p:sldId id="261" r:id="rId12"/>
    <p:sldId id="281" r:id="rId13"/>
    <p:sldId id="262" r:id="rId14"/>
    <p:sldId id="282" r:id="rId15"/>
    <p:sldId id="263" r:id="rId16"/>
    <p:sldId id="268" r:id="rId17"/>
    <p:sldId id="264" r:id="rId18"/>
    <p:sldId id="283" r:id="rId19"/>
    <p:sldId id="265" r:id="rId20"/>
    <p:sldId id="266" r:id="rId21"/>
  </p:sldIdLst>
  <p:sldSz cx="14630400" cy="8229600"/>
  <p:notesSz cx="8229600" cy="14630400"/>
  <p:embeddedFontLst>
    <p:embeddedFont>
      <p:font typeface="IBM Plex Sans Light" panose="020B0503050203000203" pitchFamily="34" charset="0"/>
      <p:regular r:id="rId23"/>
      <p:italic r:id="rId24"/>
    </p:embeddedFont>
    <p:embeddedFont>
      <p:font typeface="IBM Plex Sans Medium" panose="020B0503050203000203" pitchFamily="34" charset="0"/>
      <p:regular r:id="rId25"/>
      <p:italic r:id="rId26"/>
    </p:embeddedFont>
    <p:embeddedFont>
      <p:font typeface="Roboto" panose="02000000000000000000" pitchFamily="2" charset="0"/>
      <p:regular r:id="rId27"/>
      <p:bold r:id="rId28"/>
      <p: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908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1EC8-099B-224B-6774-47285BB30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1E4D9-6ECC-F140-38A9-E7D0E0249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4DF5D-1EE8-7846-58D5-04E390902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F01EF-D2B3-30BE-E554-08ABB5191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64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  <p:extLst>
      <p:ext uri="{BB962C8B-B14F-4D97-AF65-F5344CB8AC3E}">
        <p14:creationId xmlns:p14="http://schemas.microsoft.com/office/powerpoint/2010/main" val="247005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Примеры практических задач для промпт-инжиниринга на простых промптах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Откройте мир возможностей ИИ через простые, но эффективные промпты, которые решают реальные бизнес-задачи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0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Классификация текста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474192" y="3865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 промпта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464156" y="4245599"/>
            <a:ext cx="525878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Классифицируйте текст. Возможные метки: Научный, Медицинский, Литературный. </a:t>
            </a: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Текст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Антибиотики - группа лекарств, используемых для лечения бактериальных инфекций. Они работают, убивая или подавляя рост бактерий.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474192" y="6893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Ответ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474192" y="74741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Медицинский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6EB321-FE89-28BF-8262-21B1611D2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9058"/>
            <a:ext cx="6925642" cy="5144218"/>
          </a:xfrm>
          <a:prstGeom prst="rect">
            <a:avLst/>
          </a:prstGeom>
        </p:spPr>
      </p:pic>
      <p:pic>
        <p:nvPicPr>
          <p:cNvPr id="10" name="Рисунок 9" descr="Документ со сплошной заливкой">
            <a:extLst>
              <a:ext uri="{FF2B5EF4-FFF2-40B4-BE49-F238E27FC236}">
                <a16:creationId xmlns:a16="http://schemas.microsoft.com/office/drawing/2014/main" id="{14865A86-4E4B-87C1-1984-EEF2E281E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327" y="1979059"/>
            <a:ext cx="611981" cy="611981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4A346653-23BB-4277-512A-FB02E06952C7}"/>
              </a:ext>
            </a:extLst>
          </p:cNvPr>
          <p:cNvSpPr/>
          <p:nvPr/>
        </p:nvSpPr>
        <p:spPr>
          <a:xfrm>
            <a:off x="8464156" y="1979058"/>
            <a:ext cx="5953594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Задача классификации текста заключается в том, чтобы отнести данный текст к одной или нескольким заранее определённым категориям (меткам) на основе его содержимого. 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002" y="462796"/>
            <a:ext cx="6980753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 5: Диалог с пользователем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2" y="1430417"/>
            <a:ext cx="5188800" cy="5188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4902" y="1409343"/>
            <a:ext cx="402681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Персонализированное взаимодействие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834902" y="1840468"/>
            <a:ext cx="721399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Промпт: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«Представь, что ты консультант, помоги решить проблему клиента»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834902" y="2260997"/>
            <a:ext cx="7213997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адаптируется под роль эксперта и ведёт осмысленный диалог с учётом контекста беседы.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96503" y="6939915"/>
            <a:ext cx="378619" cy="378619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143357" y="6997660"/>
            <a:ext cx="268414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Поддержка клиентов 24/7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143357" y="7361515"/>
            <a:ext cx="3797022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Автоматические консультации без участия человека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150644" y="6939915"/>
            <a:ext cx="378619" cy="378619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5697498" y="6997660"/>
            <a:ext cx="303716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Персональные рекомендации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697498" y="7361515"/>
            <a:ext cx="3797141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Индивидуальный подход к каждому пользователю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9704903" y="6939915"/>
            <a:ext cx="378619" cy="378619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251758" y="6997660"/>
            <a:ext cx="282344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Масштабируемость сервиса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251758" y="7361515"/>
            <a:ext cx="3797141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Обслуживание неограниченного количества клиентов одновременно</a:t>
            </a:r>
            <a:endParaRPr lang="en-US" sz="1300"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51D9-15E5-D9B3-E38F-1415E1B2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DC0ED7D-9E5C-FD12-69C2-4DE321BFED17}"/>
              </a:ext>
            </a:extLst>
          </p:cNvPr>
          <p:cNvSpPr/>
          <p:nvPr/>
        </p:nvSpPr>
        <p:spPr>
          <a:xfrm>
            <a:off x="793790" y="880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Диалог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CDE65BC-5ED5-571E-B002-D263596D3ACC}"/>
              </a:ext>
            </a:extLst>
          </p:cNvPr>
          <p:cNvSpPr/>
          <p:nvPr/>
        </p:nvSpPr>
        <p:spPr>
          <a:xfrm>
            <a:off x="8676806" y="5621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 промпта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F312557-6079-7EF2-94A0-3C454BCA732C}"/>
              </a:ext>
            </a:extLst>
          </p:cNvPr>
          <p:cNvSpPr/>
          <p:nvPr/>
        </p:nvSpPr>
        <p:spPr>
          <a:xfrm>
            <a:off x="8676807" y="6117886"/>
            <a:ext cx="542896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Контекст: </a:t>
            </a:r>
            <a:r>
              <a:rPr lang="en-US" sz="1750" dirty="0">
                <a:solidFill>
                  <a:srgbClr val="76717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</a:t>
            </a:r>
            <a:r>
              <a:rPr lang="ru-RU" sz="1750" dirty="0">
                <a:solidFill>
                  <a:srgbClr val="76717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контекст</a:t>
            </a:r>
            <a:r>
              <a:rPr lang="en-US" sz="1750" dirty="0">
                <a:solidFill>
                  <a:srgbClr val="76717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]</a:t>
            </a:r>
            <a:endParaRPr lang="ru-RU" sz="1750" dirty="0">
              <a:solidFill>
                <a:srgbClr val="76717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Инструкции для системы: </a:t>
            </a:r>
            <a:r>
              <a:rPr lang="en-US" sz="1750" dirty="0">
                <a:solidFill>
                  <a:srgbClr val="76717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</a:t>
            </a:r>
            <a:r>
              <a:rPr lang="ru-RU" sz="1750" dirty="0">
                <a:solidFill>
                  <a:srgbClr val="76717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текст инструкции</a:t>
            </a:r>
            <a:r>
              <a:rPr lang="en-US" sz="1750" dirty="0">
                <a:solidFill>
                  <a:srgbClr val="76717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]</a:t>
            </a:r>
            <a:endParaRPr lang="ru-RU" sz="1750" dirty="0">
              <a:solidFill>
                <a:srgbClr val="76717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Примеры использования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64E79A-3F08-A390-A706-7F0E5FB01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52270"/>
            <a:ext cx="7144747" cy="4725059"/>
          </a:xfrm>
          <a:prstGeom prst="rect">
            <a:avLst/>
          </a:prstGeom>
        </p:spPr>
      </p:pic>
      <p:pic>
        <p:nvPicPr>
          <p:cNvPr id="12" name="Рисунок 11" descr="Документ со сплошной заливкой">
            <a:extLst>
              <a:ext uri="{FF2B5EF4-FFF2-40B4-BE49-F238E27FC236}">
                <a16:creationId xmlns:a16="http://schemas.microsoft.com/office/drawing/2014/main" id="{33D7F1B9-B9AD-AAA0-464C-A0A1C58A7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3977" y="1746586"/>
            <a:ext cx="611981" cy="611981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D0B7102D-C58E-7B56-1C76-9BC45DE2CED7}"/>
              </a:ext>
            </a:extLst>
          </p:cNvPr>
          <p:cNvSpPr/>
          <p:nvPr/>
        </p:nvSpPr>
        <p:spPr>
          <a:xfrm>
            <a:off x="8676806" y="1746585"/>
            <a:ext cx="5705501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Диалоговые системы с назначением ролей — это системы, которые моделируют разговор, где каждому участнику (или компоненту системы) назначена определённая роль. Роли могут включать, например, помощника, эксперта, пользователя и другие. Каждая роль имеет свои функции и задачи в рамках общения. </a:t>
            </a: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52830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">
            <a:extLst>
              <a:ext uri="{FF2B5EF4-FFF2-40B4-BE49-F238E27FC236}">
                <a16:creationId xmlns:a16="http://schemas.microsoft.com/office/drawing/2014/main" id="{C4404D56-251C-B232-FDAE-54C3EE0791B5}"/>
              </a:ext>
            </a:extLst>
          </p:cNvPr>
          <p:cNvSpPr/>
          <p:nvPr/>
        </p:nvSpPr>
        <p:spPr>
          <a:xfrm>
            <a:off x="956505" y="4715194"/>
            <a:ext cx="6164028" cy="792481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53267369-B6BC-F113-56EE-E9E615D87A51}"/>
              </a:ext>
            </a:extLst>
          </p:cNvPr>
          <p:cNvSpPr/>
          <p:nvPr/>
        </p:nvSpPr>
        <p:spPr>
          <a:xfrm>
            <a:off x="950659" y="5676185"/>
            <a:ext cx="6164028" cy="792481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87C71B1D-790A-27B4-03B5-95B2FA1C724D}"/>
              </a:ext>
            </a:extLst>
          </p:cNvPr>
          <p:cNvSpPr/>
          <p:nvPr/>
        </p:nvSpPr>
        <p:spPr>
          <a:xfrm>
            <a:off x="956505" y="6636665"/>
            <a:ext cx="6164028" cy="792481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DD423464-50CA-F8F5-FE7B-BCCDDD4162F8}"/>
              </a:ext>
            </a:extLst>
          </p:cNvPr>
          <p:cNvSpPr/>
          <p:nvPr/>
        </p:nvSpPr>
        <p:spPr>
          <a:xfrm>
            <a:off x="956505" y="3759082"/>
            <a:ext cx="6164028" cy="792481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" name="Text 0"/>
          <p:cNvSpPr/>
          <p:nvPr/>
        </p:nvSpPr>
        <p:spPr>
          <a:xfrm>
            <a:off x="419338" y="329446"/>
            <a:ext cx="5616654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 6: Генерация кода по описанию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419338" y="1873210"/>
            <a:ext cx="13791724" cy="15240"/>
          </a:xfrm>
          <a:prstGeom prst="roundRect">
            <a:avLst>
              <a:gd name="adj" fmla="val 117937"/>
            </a:avLst>
          </a:prstGeom>
          <a:solidFill>
            <a:srgbClr val="61646A"/>
          </a:solidFill>
          <a:ln/>
        </p:spPr>
      </p:sp>
      <p:sp>
        <p:nvSpPr>
          <p:cNvPr id="4" name="Shape 2"/>
          <p:cNvSpPr/>
          <p:nvPr/>
        </p:nvSpPr>
        <p:spPr>
          <a:xfrm>
            <a:off x="3822144" y="1513761"/>
            <a:ext cx="15240" cy="359450"/>
          </a:xfrm>
          <a:prstGeom prst="roundRect">
            <a:avLst>
              <a:gd name="adj" fmla="val 117937"/>
            </a:avLst>
          </a:prstGeom>
          <a:solidFill>
            <a:srgbClr val="61646A"/>
          </a:solidFill>
          <a:ln/>
        </p:spPr>
      </p:sp>
      <p:sp>
        <p:nvSpPr>
          <p:cNvPr id="5" name="Shape 3"/>
          <p:cNvSpPr/>
          <p:nvPr/>
        </p:nvSpPr>
        <p:spPr>
          <a:xfrm>
            <a:off x="3694986" y="1738432"/>
            <a:ext cx="269558" cy="26955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3739932" y="1760934"/>
            <a:ext cx="17966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080980" y="943451"/>
            <a:ext cx="149768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Описание задачи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39115" y="1202412"/>
            <a:ext cx="6581418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«Напиши функцию на Python, которая считает факториал числа»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7307461" y="1873210"/>
            <a:ext cx="15240" cy="359450"/>
          </a:xfrm>
          <a:prstGeom prst="roundRect">
            <a:avLst>
              <a:gd name="adj" fmla="val 117937"/>
            </a:avLst>
          </a:prstGeom>
          <a:solidFill>
            <a:srgbClr val="61646A"/>
          </a:solidFill>
          <a:ln/>
        </p:spPr>
      </p:sp>
      <p:sp>
        <p:nvSpPr>
          <p:cNvPr id="10" name="Shape 8"/>
          <p:cNvSpPr/>
          <p:nvPr/>
        </p:nvSpPr>
        <p:spPr>
          <a:xfrm>
            <a:off x="7180302" y="1738432"/>
            <a:ext cx="269558" cy="26955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7225248" y="1760934"/>
            <a:ext cx="17966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66297" y="2352437"/>
            <a:ext cx="149768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требований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4024432" y="2611398"/>
            <a:ext cx="6581418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ИИ понимает логику алгоритма и выбирает оптимальный подход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10792897" y="1513761"/>
            <a:ext cx="15240" cy="359450"/>
          </a:xfrm>
          <a:prstGeom prst="roundRect">
            <a:avLst>
              <a:gd name="adj" fmla="val 117937"/>
            </a:avLst>
          </a:prstGeom>
          <a:solidFill>
            <a:srgbClr val="61646A"/>
          </a:solidFill>
          <a:ln/>
        </p:spPr>
      </p:sp>
      <p:sp>
        <p:nvSpPr>
          <p:cNvPr id="15" name="Shape 13"/>
          <p:cNvSpPr/>
          <p:nvPr/>
        </p:nvSpPr>
        <p:spPr>
          <a:xfrm>
            <a:off x="10665738" y="1738432"/>
            <a:ext cx="269558" cy="26955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10710684" y="1760934"/>
            <a:ext cx="17966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0051613" y="943451"/>
            <a:ext cx="149768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Готовый код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7509748" y="1202412"/>
            <a:ext cx="6581537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Получаете рабочую функцию с комментариями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956505" y="3313694"/>
            <a:ext cx="1497687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ru-RU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Применение</a:t>
            </a:r>
            <a:endParaRPr lang="en-US" sz="3200" dirty="0"/>
          </a:p>
        </p:txBody>
      </p:sp>
      <p:sp>
        <p:nvSpPr>
          <p:cNvPr id="20" name="Text 18"/>
          <p:cNvSpPr/>
          <p:nvPr/>
        </p:nvSpPr>
        <p:spPr>
          <a:xfrm>
            <a:off x="1126009" y="4155323"/>
            <a:ext cx="6749772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Ускорение разработки в 3-5 раз</a:t>
            </a:r>
            <a:endParaRPr lang="en-US" sz="2800" dirty="0"/>
          </a:p>
        </p:txBody>
      </p:sp>
      <p:sp>
        <p:nvSpPr>
          <p:cNvPr id="21" name="Text 19"/>
          <p:cNvSpPr/>
          <p:nvPr/>
        </p:nvSpPr>
        <p:spPr>
          <a:xfrm>
            <a:off x="1134434" y="5112611"/>
            <a:ext cx="6749772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Обучение программированию</a:t>
            </a:r>
            <a:endParaRPr lang="en-US" sz="2800" dirty="0"/>
          </a:p>
        </p:txBody>
      </p:sp>
      <p:sp>
        <p:nvSpPr>
          <p:cNvPr id="22" name="Text 20"/>
          <p:cNvSpPr/>
          <p:nvPr/>
        </p:nvSpPr>
        <p:spPr>
          <a:xfrm>
            <a:off x="1134434" y="6069899"/>
            <a:ext cx="6749772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 прототипирование</a:t>
            </a:r>
            <a:endParaRPr lang="en-US" sz="2800" dirty="0"/>
          </a:p>
        </p:txBody>
      </p:sp>
      <p:sp>
        <p:nvSpPr>
          <p:cNvPr id="23" name="Text 21"/>
          <p:cNvSpPr/>
          <p:nvPr/>
        </p:nvSpPr>
        <p:spPr>
          <a:xfrm>
            <a:off x="1128719" y="7027188"/>
            <a:ext cx="6749772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Решение рутинных задач</a:t>
            </a:r>
            <a:endParaRPr lang="en-US" sz="28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212" y="3151108"/>
            <a:ext cx="4302176" cy="43021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3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Генерация программного кода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852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 промпта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74338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/* Это комментарий */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1901" y="6852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Ответ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1901" y="74338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 комментарий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51EED2-4EBC-7D12-B438-648DB6E0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28159"/>
            <a:ext cx="6935168" cy="505848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2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 7: Арифметическое рассуждение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0428"/>
            <a:ext cx="3664744" cy="2168843"/>
          </a:xfrm>
          <a:prstGeom prst="roundRect">
            <a:avLst>
              <a:gd name="adj" fmla="val 1569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697242"/>
            <a:ext cx="2913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Простые вычисления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187660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«Если у меня 3 яблока и я куплю ещё 5, сколько всего?»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049554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Ответ: 8 яблок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470428"/>
            <a:ext cx="3664863" cy="2168843"/>
          </a:xfrm>
          <a:prstGeom prst="roundRect">
            <a:avLst>
              <a:gd name="adj" fmla="val 1569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2697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Логические задачи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318766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Решение многоступенчатых математических проблем с пояснением хода мыслей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486608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5092898"/>
            <a:ext cx="3671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Практическое применение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558331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Финансовые расчёты, планирование ресурсов, проверка вычислений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7910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Особенно полезно для автоматизации расчётов в бизнес-процессах и образовательных целях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5088"/>
            <a:ext cx="6752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Помощь в рассуждениях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415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 промпта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99686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Чтобы решить задачу, выполните следующие шаги: 1) ... 2) ...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4C754A-C93A-03C4-0B23-F884CF1F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127051"/>
            <a:ext cx="6657861" cy="51752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B1B11A-D77B-851B-AC28-F62361A3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 8: Создание простого AI-ассистента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992148" y="2645569"/>
            <a:ext cx="220385" cy="1292304"/>
          </a:xfrm>
          <a:prstGeom prst="roundRect">
            <a:avLst>
              <a:gd name="adj" fmla="val 15008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771644" y="2500908"/>
            <a:ext cx="661392" cy="661392"/>
          </a:xfrm>
          <a:prstGeom prst="roundRect">
            <a:avLst>
              <a:gd name="adj" fmla="val 69127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1653421" y="2535317"/>
            <a:ext cx="341173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Telegram-бот для бизнеса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53421" y="3012043"/>
            <a:ext cx="6718935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Автоматические ответы на вопросы о компании, услугах и ценах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322784" y="4489013"/>
            <a:ext cx="220385" cy="1292304"/>
          </a:xfrm>
          <a:prstGeom prst="roundRect">
            <a:avLst>
              <a:gd name="adj" fmla="val 15008"/>
            </a:avLst>
          </a:prstGeom>
          <a:solidFill>
            <a:srgbClr val="484B51"/>
          </a:solidFill>
          <a:ln/>
        </p:spPr>
      </p:sp>
      <p:sp>
        <p:nvSpPr>
          <p:cNvPr id="9" name="Shape 6"/>
          <p:cNvSpPr/>
          <p:nvPr/>
        </p:nvSpPr>
        <p:spPr>
          <a:xfrm>
            <a:off x="1102281" y="4344353"/>
            <a:ext cx="661392" cy="661392"/>
          </a:xfrm>
          <a:prstGeom prst="roundRect">
            <a:avLst>
              <a:gd name="adj" fmla="val 69127"/>
            </a:avLst>
          </a:prstGeom>
          <a:solidFill>
            <a:srgbClr val="484B51"/>
          </a:solidFill>
          <a:ln/>
        </p:spPr>
      </p:sp>
      <p:sp>
        <p:nvSpPr>
          <p:cNvPr id="10" name="Text 7"/>
          <p:cNvSpPr/>
          <p:nvPr/>
        </p:nvSpPr>
        <p:spPr>
          <a:xfrm>
            <a:off x="1984058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Воронка продаж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984058" y="4855488"/>
            <a:ext cx="6388298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Ведение потенциальных клиентов от первого контакта до покупки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1653540" y="6332458"/>
            <a:ext cx="220385" cy="1292304"/>
          </a:xfrm>
          <a:prstGeom prst="roundRect">
            <a:avLst>
              <a:gd name="adj" fmla="val 15008"/>
            </a:avLst>
          </a:prstGeom>
          <a:solidFill>
            <a:srgbClr val="484B51"/>
          </a:solidFill>
          <a:ln/>
        </p:spPr>
      </p:sp>
      <p:sp>
        <p:nvSpPr>
          <p:cNvPr id="13" name="Shape 10"/>
          <p:cNvSpPr/>
          <p:nvPr/>
        </p:nvSpPr>
        <p:spPr>
          <a:xfrm>
            <a:off x="1433036" y="6187797"/>
            <a:ext cx="661392" cy="661392"/>
          </a:xfrm>
          <a:prstGeom prst="roundRect">
            <a:avLst>
              <a:gd name="adj" fmla="val 69127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2314813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Экономия ресурсов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314813" y="6698933"/>
            <a:ext cx="6057543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Сокращение затрат на персонал и автоматизация коммуникации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3583"/>
            <a:ext cx="8916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Пример: Технический помощник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136372" y="5433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Проект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136372" y="5922464"/>
            <a:ext cx="37002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чат-бота, который будет предоставлять информацию о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технических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темах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используя строгую техническую лексику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E6926C-E522-B60F-D58C-15C88E37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945615"/>
            <a:ext cx="8889296" cy="463948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729" y="573881"/>
            <a:ext cx="7683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 9: Универсальный переводчик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729" y="2190750"/>
            <a:ext cx="521613" cy="5216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99089" y="2314575"/>
            <a:ext cx="270093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Мгновенный перевод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999089" y="2765703"/>
            <a:ext cx="690098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переводит тексты и речь между множеством языков, сохраняя оригинальный смысл и стилистику.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729" y="3850719"/>
            <a:ext cx="521613" cy="5216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99089" y="3974544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 учётом контекста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999089" y="4425672"/>
            <a:ext cx="690098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Перевод учитывает культурные особенности и тон сообщения, предотвращая недопонимание.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729" y="5510689"/>
            <a:ext cx="521613" cy="5216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99089" y="5634514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Высокая точность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999089" y="6085642"/>
            <a:ext cx="690098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Гарантия адекватной передачи сложных фраз и идиом для профессионального использования.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16729" y="6988016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Незаменимый инструмент для международного бизнеса, образования и туризма, ломающий языковые барьеры.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C04D5E2-4161-DC08-3C5C-F88D24792E8D}"/>
              </a:ext>
            </a:extLst>
          </p:cNvPr>
          <p:cNvSpPr/>
          <p:nvPr/>
        </p:nvSpPr>
        <p:spPr>
          <a:xfrm>
            <a:off x="7028899" y="1740037"/>
            <a:ext cx="479925" cy="45719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F2EA7A0-A0C5-57F4-ECE2-B67D36A39D20}"/>
              </a:ext>
            </a:extLst>
          </p:cNvPr>
          <p:cNvSpPr/>
          <p:nvPr/>
        </p:nvSpPr>
        <p:spPr>
          <a:xfrm>
            <a:off x="6778466" y="1339525"/>
            <a:ext cx="61914" cy="62023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2E5638-0712-4277-A8DC-DD2628EA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F0F89F4-0F59-81FE-A277-50C4B72E107D}"/>
              </a:ext>
            </a:extLst>
          </p:cNvPr>
          <p:cNvSpPr/>
          <p:nvPr/>
        </p:nvSpPr>
        <p:spPr>
          <a:xfrm>
            <a:off x="6595392" y="245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Частые способы применения </a:t>
            </a: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LLM</a:t>
            </a:r>
            <a:endParaRPr lang="en-US" sz="3600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48E2B8D-3FC7-F6C9-8A79-EBFE7B08E75C}"/>
              </a:ext>
            </a:extLst>
          </p:cNvPr>
          <p:cNvGrpSpPr/>
          <p:nvPr/>
        </p:nvGrpSpPr>
        <p:grpSpPr>
          <a:xfrm>
            <a:off x="6595392" y="1523284"/>
            <a:ext cx="433507" cy="433507"/>
            <a:chOff x="6372203" y="1424225"/>
            <a:chExt cx="433507" cy="433507"/>
          </a:xfrm>
        </p:grpSpPr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294BDBD1-FA0A-2635-BD44-F621F2B4C84A}"/>
                </a:ext>
              </a:extLst>
            </p:cNvPr>
            <p:cNvSpPr/>
            <p:nvPr/>
          </p:nvSpPr>
          <p:spPr>
            <a:xfrm>
              <a:off x="6372203" y="1424225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ED5879-DA66-4407-DA7D-968E543E89ED}"/>
                </a:ext>
              </a:extLst>
            </p:cNvPr>
            <p:cNvSpPr txBox="1"/>
            <p:nvPr/>
          </p:nvSpPr>
          <p:spPr>
            <a:xfrm>
              <a:off x="6431701" y="145631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EEEAFF1-AED6-CB5C-4A2A-A2D6F71E3F1A}"/>
              </a:ext>
            </a:extLst>
          </p:cNvPr>
          <p:cNvGrpSpPr/>
          <p:nvPr/>
        </p:nvGrpSpPr>
        <p:grpSpPr>
          <a:xfrm>
            <a:off x="6595392" y="6872349"/>
            <a:ext cx="433507" cy="433507"/>
            <a:chOff x="6372203" y="1424225"/>
            <a:chExt cx="433507" cy="433507"/>
          </a:xfrm>
        </p:grpSpPr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1C7041BA-176B-7C63-C86E-AED1ABC1D947}"/>
                </a:ext>
              </a:extLst>
            </p:cNvPr>
            <p:cNvSpPr/>
            <p:nvPr/>
          </p:nvSpPr>
          <p:spPr>
            <a:xfrm>
              <a:off x="6372203" y="1424225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D586F7-FCF8-03E4-B0E1-7BD21DDB7B74}"/>
                </a:ext>
              </a:extLst>
            </p:cNvPr>
            <p:cNvSpPr txBox="1"/>
            <p:nvPr/>
          </p:nvSpPr>
          <p:spPr>
            <a:xfrm>
              <a:off x="6431701" y="145631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7</a:t>
              </a:r>
              <a:endParaRPr lang="ru-RU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A44E9EE-C4B3-BB74-ABCA-27BCCED0BBC5}"/>
              </a:ext>
            </a:extLst>
          </p:cNvPr>
          <p:cNvGrpSpPr/>
          <p:nvPr/>
        </p:nvGrpSpPr>
        <p:grpSpPr>
          <a:xfrm>
            <a:off x="6595392" y="2414795"/>
            <a:ext cx="433507" cy="433507"/>
            <a:chOff x="6372203" y="1424225"/>
            <a:chExt cx="433507" cy="433507"/>
          </a:xfrm>
        </p:grpSpPr>
        <p:sp>
          <p:nvSpPr>
            <p:cNvPr id="14" name="Shape 3">
              <a:extLst>
                <a:ext uri="{FF2B5EF4-FFF2-40B4-BE49-F238E27FC236}">
                  <a16:creationId xmlns:a16="http://schemas.microsoft.com/office/drawing/2014/main" id="{455AD6CA-62EA-1D29-7CAC-A563803AFEBD}"/>
                </a:ext>
              </a:extLst>
            </p:cNvPr>
            <p:cNvSpPr/>
            <p:nvPr/>
          </p:nvSpPr>
          <p:spPr>
            <a:xfrm>
              <a:off x="6372203" y="1424225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08AC46-6381-DBE5-AE2A-03841ED7B34E}"/>
                </a:ext>
              </a:extLst>
            </p:cNvPr>
            <p:cNvSpPr txBox="1"/>
            <p:nvPr/>
          </p:nvSpPr>
          <p:spPr>
            <a:xfrm>
              <a:off x="6431701" y="145631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  <a:endParaRPr lang="ru-RU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3CE264A-BA71-BD90-7ADC-2EAB12C03787}"/>
              </a:ext>
            </a:extLst>
          </p:cNvPr>
          <p:cNvGrpSpPr/>
          <p:nvPr/>
        </p:nvGrpSpPr>
        <p:grpSpPr>
          <a:xfrm>
            <a:off x="6595392" y="3306306"/>
            <a:ext cx="433507" cy="433507"/>
            <a:chOff x="6372203" y="1424225"/>
            <a:chExt cx="433507" cy="433507"/>
          </a:xfrm>
        </p:grpSpPr>
        <p:sp>
          <p:nvSpPr>
            <p:cNvPr id="17" name="Shape 3">
              <a:extLst>
                <a:ext uri="{FF2B5EF4-FFF2-40B4-BE49-F238E27FC236}">
                  <a16:creationId xmlns:a16="http://schemas.microsoft.com/office/drawing/2014/main" id="{9380E23D-94F4-7CEF-C471-A0D501E629A4}"/>
                </a:ext>
              </a:extLst>
            </p:cNvPr>
            <p:cNvSpPr/>
            <p:nvPr/>
          </p:nvSpPr>
          <p:spPr>
            <a:xfrm>
              <a:off x="6372203" y="1424225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53937E-9DC8-CC94-CA61-02DDA0B49B44}"/>
                </a:ext>
              </a:extLst>
            </p:cNvPr>
            <p:cNvSpPr txBox="1"/>
            <p:nvPr/>
          </p:nvSpPr>
          <p:spPr>
            <a:xfrm>
              <a:off x="6431701" y="145631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</a:t>
              </a:r>
              <a:endParaRPr lang="ru-RU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B1FCF43-9E3C-BE47-D5B4-687107803496}"/>
              </a:ext>
            </a:extLst>
          </p:cNvPr>
          <p:cNvGrpSpPr/>
          <p:nvPr/>
        </p:nvGrpSpPr>
        <p:grpSpPr>
          <a:xfrm>
            <a:off x="6595392" y="4197817"/>
            <a:ext cx="433507" cy="433507"/>
            <a:chOff x="6372203" y="1424225"/>
            <a:chExt cx="433507" cy="433507"/>
          </a:xfrm>
        </p:grpSpPr>
        <p:sp>
          <p:nvSpPr>
            <p:cNvPr id="20" name="Shape 3">
              <a:extLst>
                <a:ext uri="{FF2B5EF4-FFF2-40B4-BE49-F238E27FC236}">
                  <a16:creationId xmlns:a16="http://schemas.microsoft.com/office/drawing/2014/main" id="{B3BFB283-B25E-1B84-CF0C-1A2EC92DBB18}"/>
                </a:ext>
              </a:extLst>
            </p:cNvPr>
            <p:cNvSpPr/>
            <p:nvPr/>
          </p:nvSpPr>
          <p:spPr>
            <a:xfrm>
              <a:off x="6372203" y="1424225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6C3CEE-5D22-E832-6BE9-41797C0D08E9}"/>
                </a:ext>
              </a:extLst>
            </p:cNvPr>
            <p:cNvSpPr txBox="1"/>
            <p:nvPr/>
          </p:nvSpPr>
          <p:spPr>
            <a:xfrm>
              <a:off x="6431701" y="145631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</a:t>
              </a:r>
              <a:endParaRPr lang="ru-RU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D33F0D6C-0EAA-5C86-A8A0-7E29258AF369}"/>
              </a:ext>
            </a:extLst>
          </p:cNvPr>
          <p:cNvGrpSpPr/>
          <p:nvPr/>
        </p:nvGrpSpPr>
        <p:grpSpPr>
          <a:xfrm>
            <a:off x="6595392" y="5089328"/>
            <a:ext cx="433507" cy="433507"/>
            <a:chOff x="6372203" y="1424225"/>
            <a:chExt cx="433507" cy="433507"/>
          </a:xfrm>
        </p:grpSpPr>
        <p:sp>
          <p:nvSpPr>
            <p:cNvPr id="23" name="Shape 3">
              <a:extLst>
                <a:ext uri="{FF2B5EF4-FFF2-40B4-BE49-F238E27FC236}">
                  <a16:creationId xmlns:a16="http://schemas.microsoft.com/office/drawing/2014/main" id="{28F642E8-811B-061A-0130-C97CD7184B61}"/>
                </a:ext>
              </a:extLst>
            </p:cNvPr>
            <p:cNvSpPr/>
            <p:nvPr/>
          </p:nvSpPr>
          <p:spPr>
            <a:xfrm>
              <a:off x="6372203" y="1424225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F0D31C-75CD-56BB-0578-65B50ECA2DA7}"/>
                </a:ext>
              </a:extLst>
            </p:cNvPr>
            <p:cNvSpPr txBox="1"/>
            <p:nvPr/>
          </p:nvSpPr>
          <p:spPr>
            <a:xfrm>
              <a:off x="6431701" y="145631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</a:t>
              </a:r>
              <a:endParaRPr lang="ru-RU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FC1ACD0-ABCC-84B2-95C4-30E113B30E68}"/>
              </a:ext>
            </a:extLst>
          </p:cNvPr>
          <p:cNvGrpSpPr/>
          <p:nvPr/>
        </p:nvGrpSpPr>
        <p:grpSpPr>
          <a:xfrm>
            <a:off x="6595392" y="5980839"/>
            <a:ext cx="433507" cy="433507"/>
            <a:chOff x="6372203" y="1424225"/>
            <a:chExt cx="433507" cy="433507"/>
          </a:xfrm>
        </p:grpSpPr>
        <p:sp>
          <p:nvSpPr>
            <p:cNvPr id="26" name="Shape 3">
              <a:extLst>
                <a:ext uri="{FF2B5EF4-FFF2-40B4-BE49-F238E27FC236}">
                  <a16:creationId xmlns:a16="http://schemas.microsoft.com/office/drawing/2014/main" id="{8787180E-0FF2-A37C-E47B-95DFCAC64090}"/>
                </a:ext>
              </a:extLst>
            </p:cNvPr>
            <p:cNvSpPr/>
            <p:nvPr/>
          </p:nvSpPr>
          <p:spPr>
            <a:xfrm>
              <a:off x="6372203" y="1424225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54CFE7-D9F9-E3CD-03E2-A68EDEC69114}"/>
                </a:ext>
              </a:extLst>
            </p:cNvPr>
            <p:cNvSpPr txBox="1"/>
            <p:nvPr/>
          </p:nvSpPr>
          <p:spPr>
            <a:xfrm>
              <a:off x="6431701" y="145631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6</a:t>
              </a:r>
              <a:endParaRPr lang="ru-RU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9FCECEF-C078-0FAB-96D2-F373EAB70882}"/>
              </a:ext>
            </a:extLst>
          </p:cNvPr>
          <p:cNvSpPr/>
          <p:nvPr/>
        </p:nvSpPr>
        <p:spPr>
          <a:xfrm>
            <a:off x="7028899" y="2626914"/>
            <a:ext cx="479925" cy="45719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7FD8E92E-7C45-525E-CD7D-8F46AE73B060}"/>
              </a:ext>
            </a:extLst>
          </p:cNvPr>
          <p:cNvSpPr/>
          <p:nvPr/>
        </p:nvSpPr>
        <p:spPr>
          <a:xfrm>
            <a:off x="7028899" y="3513791"/>
            <a:ext cx="479925" cy="45719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016B2DC-4F92-7A78-188B-ED6A4F5C6AE9}"/>
              </a:ext>
            </a:extLst>
          </p:cNvPr>
          <p:cNvSpPr/>
          <p:nvPr/>
        </p:nvSpPr>
        <p:spPr>
          <a:xfrm>
            <a:off x="7028899" y="4400668"/>
            <a:ext cx="479925" cy="45719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2578719-F4A8-2301-BC18-02A7033C01CE}"/>
              </a:ext>
            </a:extLst>
          </p:cNvPr>
          <p:cNvSpPr/>
          <p:nvPr/>
        </p:nvSpPr>
        <p:spPr>
          <a:xfrm>
            <a:off x="7028899" y="5287545"/>
            <a:ext cx="479925" cy="45719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BF47615-FEF9-4D43-5551-61CB6FFA7718}"/>
              </a:ext>
            </a:extLst>
          </p:cNvPr>
          <p:cNvSpPr/>
          <p:nvPr/>
        </p:nvSpPr>
        <p:spPr>
          <a:xfrm>
            <a:off x="7028899" y="6174422"/>
            <a:ext cx="479925" cy="45719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4B8F329-D495-130C-ECCA-A437860646E2}"/>
              </a:ext>
            </a:extLst>
          </p:cNvPr>
          <p:cNvSpPr/>
          <p:nvPr/>
        </p:nvSpPr>
        <p:spPr>
          <a:xfrm>
            <a:off x="7028899" y="7061299"/>
            <a:ext cx="479925" cy="45719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154C1262-8D6C-399D-CD08-661CA90715EB}"/>
              </a:ext>
            </a:extLst>
          </p:cNvPr>
          <p:cNvSpPr/>
          <p:nvPr/>
        </p:nvSpPr>
        <p:spPr>
          <a:xfrm>
            <a:off x="7644523" y="1661156"/>
            <a:ext cx="25662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Сжатие текста</a:t>
            </a:r>
            <a:endParaRPr lang="en-US" sz="2800" dirty="0"/>
          </a:p>
        </p:txBody>
      </p:sp>
      <p:sp>
        <p:nvSpPr>
          <p:cNvPr id="37" name="Text 5">
            <a:extLst>
              <a:ext uri="{FF2B5EF4-FFF2-40B4-BE49-F238E27FC236}">
                <a16:creationId xmlns:a16="http://schemas.microsoft.com/office/drawing/2014/main" id="{8FDDA08B-AD33-C3B6-E05E-4217C55E59AC}"/>
              </a:ext>
            </a:extLst>
          </p:cNvPr>
          <p:cNvSpPr/>
          <p:nvPr/>
        </p:nvSpPr>
        <p:spPr>
          <a:xfrm>
            <a:off x="7644523" y="3428172"/>
            <a:ext cx="25662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Вопросно-ответные системы</a:t>
            </a:r>
            <a:endParaRPr lang="en-US" sz="2800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88E6C441-B074-FDC0-D9DE-CE87D2A675DE}"/>
              </a:ext>
            </a:extLst>
          </p:cNvPr>
          <p:cNvSpPr/>
          <p:nvPr/>
        </p:nvSpPr>
        <p:spPr>
          <a:xfrm>
            <a:off x="7644523" y="2544664"/>
            <a:ext cx="25662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Извлечение информации</a:t>
            </a:r>
            <a:endParaRPr lang="en-US" sz="2800" dirty="0"/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BC51C922-C821-C15A-634E-09F7B4BB6A50}"/>
              </a:ext>
            </a:extLst>
          </p:cNvPr>
          <p:cNvSpPr/>
          <p:nvPr/>
        </p:nvSpPr>
        <p:spPr>
          <a:xfrm>
            <a:off x="7644523" y="4311680"/>
            <a:ext cx="25662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Классификация текста</a:t>
            </a:r>
            <a:endParaRPr lang="en-US" sz="2800" dirty="0"/>
          </a:p>
        </p:txBody>
      </p:sp>
      <p:sp>
        <p:nvSpPr>
          <p:cNvPr id="40" name="Text 5">
            <a:extLst>
              <a:ext uri="{FF2B5EF4-FFF2-40B4-BE49-F238E27FC236}">
                <a16:creationId xmlns:a16="http://schemas.microsoft.com/office/drawing/2014/main" id="{787F64FF-20D4-3D33-F94B-A1690FDC3610}"/>
              </a:ext>
            </a:extLst>
          </p:cNvPr>
          <p:cNvSpPr/>
          <p:nvPr/>
        </p:nvSpPr>
        <p:spPr>
          <a:xfrm>
            <a:off x="7644523" y="5195188"/>
            <a:ext cx="25662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Диалог</a:t>
            </a:r>
            <a:endParaRPr lang="en-US" sz="2800" dirty="0"/>
          </a:p>
        </p:txBody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F07E2883-C5BF-DF99-963D-B6841318C197}"/>
              </a:ext>
            </a:extLst>
          </p:cNvPr>
          <p:cNvSpPr/>
          <p:nvPr/>
        </p:nvSpPr>
        <p:spPr>
          <a:xfrm>
            <a:off x="7644523" y="6078696"/>
            <a:ext cx="25662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Генерация кода и перевод текстов</a:t>
            </a:r>
            <a:endParaRPr lang="en-US" sz="2800" dirty="0"/>
          </a:p>
        </p:txBody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9421FB94-F798-BA28-9E91-0D6A4626672C}"/>
              </a:ext>
            </a:extLst>
          </p:cNvPr>
          <p:cNvSpPr/>
          <p:nvPr/>
        </p:nvSpPr>
        <p:spPr>
          <a:xfrm>
            <a:off x="7644522" y="6962204"/>
            <a:ext cx="256627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Рассуждение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93472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0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Универсальный переводчик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86170" y="5975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 промпта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6170" y="655677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Переведите на английский: Антибиотики - группа лекарств, используемых для лечения бактериальных инфекций.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279466" y="5975628"/>
            <a:ext cx="2123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Ответ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279467" y="6556772"/>
            <a:ext cx="35150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Antibiotics are a group of drugs used to treat bacterial infections.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AD3403-B381-F57A-EE58-F2D44D2C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66145"/>
            <a:ext cx="7694496" cy="403290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">
            <a:extLst>
              <a:ext uri="{FF2B5EF4-FFF2-40B4-BE49-F238E27FC236}">
                <a16:creationId xmlns:a16="http://schemas.microsoft.com/office/drawing/2014/main" id="{684A8463-7C7C-6BB9-2A1E-298AA7CF4F5F}"/>
              </a:ext>
            </a:extLst>
          </p:cNvPr>
          <p:cNvSpPr/>
          <p:nvPr/>
        </p:nvSpPr>
        <p:spPr>
          <a:xfrm>
            <a:off x="526137" y="6171750"/>
            <a:ext cx="5120328" cy="792481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D726F826-9C1A-855D-C7A9-D0C6E6E309BA}"/>
              </a:ext>
            </a:extLst>
          </p:cNvPr>
          <p:cNvSpPr/>
          <p:nvPr/>
        </p:nvSpPr>
        <p:spPr>
          <a:xfrm>
            <a:off x="526137" y="5125069"/>
            <a:ext cx="5120328" cy="792481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" name="Text 0"/>
          <p:cNvSpPr/>
          <p:nvPr/>
        </p:nvSpPr>
        <p:spPr>
          <a:xfrm>
            <a:off x="526137" y="413385"/>
            <a:ext cx="4416028" cy="469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 1: Сжатие текста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137" y="1258967"/>
            <a:ext cx="187916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Суть задачи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6137" y="1644015"/>
            <a:ext cx="660570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Промпт: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«Сожми следующий текст в одно предложение»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6137" y="2019776"/>
            <a:ext cx="6605707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анализирует объёмный контент и выделяет ключевую информацию в краткой форме.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526137" y="2669857"/>
            <a:ext cx="6605707" cy="638651"/>
          </a:xfrm>
          <a:prstGeom prst="roundRect">
            <a:avLst>
              <a:gd name="adj" fmla="val 3531"/>
            </a:avLst>
          </a:prstGeom>
          <a:solidFill>
            <a:srgbClr val="4D1F00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94" y="2893695"/>
            <a:ext cx="187881" cy="15025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14532" y="2857619"/>
            <a:ext cx="596705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Экономит до 80% времени на обработке документов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359" y="727747"/>
            <a:ext cx="6774106" cy="677410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6137" y="3740925"/>
            <a:ext cx="187916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Применение</a:t>
            </a:r>
            <a:endParaRPr lang="en-US" sz="240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9A33951B-1F8B-5D18-519B-803AF3009746}"/>
              </a:ext>
            </a:extLst>
          </p:cNvPr>
          <p:cNvSpPr/>
          <p:nvPr/>
        </p:nvSpPr>
        <p:spPr>
          <a:xfrm>
            <a:off x="526137" y="4109703"/>
            <a:ext cx="5120328" cy="792481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1" name="Text 7"/>
          <p:cNvSpPr/>
          <p:nvPr/>
        </p:nvSpPr>
        <p:spPr>
          <a:xfrm>
            <a:off x="805763" y="4385691"/>
            <a:ext cx="660570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аннотаций к статьям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805763" y="5409413"/>
            <a:ext cx="660570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Подготовка executive summary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805763" y="6426318"/>
            <a:ext cx="660570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Быстрый анализ отчётов</a:t>
            </a:r>
            <a:endParaRPr lang="en-US" sz="20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21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Сжатие текста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3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 промпта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1466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Текст: </a:t>
            </a:r>
            <a:r>
              <a:rPr lang="ru-RU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Антибиотики – это..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Представь данный текст в виде короткого резюме.</a:t>
            </a:r>
            <a:endParaRPr lang="ru-RU" sz="175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9" name="Рисунок 8" descr="Документ со сплошной заливкой">
            <a:extLst>
              <a:ext uri="{FF2B5EF4-FFF2-40B4-BE49-F238E27FC236}">
                <a16:creationId xmlns:a16="http://schemas.microsoft.com/office/drawing/2014/main" id="{0A96C5C7-68A3-D170-C651-22EC2EB3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8499" y="2184559"/>
            <a:ext cx="611981" cy="611981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2C3A0A34-F452-FEDD-267D-0C6CC1BD8D6B}"/>
              </a:ext>
            </a:extLst>
          </p:cNvPr>
          <p:cNvSpPr/>
          <p:nvPr/>
        </p:nvSpPr>
        <p:spPr>
          <a:xfrm>
            <a:off x="7778303" y="2185899"/>
            <a:ext cx="6244709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сжатии учитываются главные моменты, которые отвечают на вопросы: что, где, когда и почему. </a:t>
            </a: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 может быть полезно для упрощения длинных текстов, чтобы сделать их более доступными и быстро воспринимаемыми, например, в новостях, отчетах или инструкциях.</a:t>
            </a: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485EA6C-224E-8CC7-9B5A-B47C3B66C9D6}"/>
              </a:ext>
            </a:extLst>
          </p:cNvPr>
          <p:cNvSpPr/>
          <p:nvPr/>
        </p:nvSpPr>
        <p:spPr>
          <a:xfrm>
            <a:off x="7778303" y="5333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</a:t>
            </a:r>
            <a:r>
              <a:rPr lang="ru-RU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ы</a:t>
            </a:r>
            <a:r>
              <a:rPr lang="en-US" sz="220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вод</a:t>
            </a:r>
            <a:endParaRPr lang="en-US" sz="22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C96212BF-ACB9-970C-9300-350392AED76D}"/>
              </a:ext>
            </a:extLst>
          </p:cNvPr>
          <p:cNvSpPr/>
          <p:nvPr/>
        </p:nvSpPr>
        <p:spPr>
          <a:xfrm>
            <a:off x="7778303" y="591466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Антибиотики - группа лекарств, используемых для лечения бактериальных инфекций. Они работают, убивая или подавляя рост бактерий. Антибиотики не эффективны против вирусных инфекций.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CEB244-D79C-245E-8E57-9A93E6CAA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89" y="1855607"/>
            <a:ext cx="5848015" cy="330673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571143"/>
            <a:ext cx="769334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 2: Извлечение информации из текста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1729" y="2177415"/>
            <a:ext cx="3743087" cy="2354580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6418898" y="2384584"/>
            <a:ext cx="621744" cy="621744"/>
          </a:xfrm>
          <a:prstGeom prst="roundRect">
            <a:avLst>
              <a:gd name="adj" fmla="val 14705547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871" y="2520553"/>
            <a:ext cx="279678" cy="3496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18898" y="3213497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Формулировка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18898" y="3661648"/>
            <a:ext cx="3328749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«Выдели ключевые факты из этого абзаца»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1984" y="2177415"/>
            <a:ext cx="3743087" cy="2354580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10369153" y="2384584"/>
            <a:ext cx="621744" cy="621744"/>
          </a:xfrm>
          <a:prstGeom prst="roundRect">
            <a:avLst>
              <a:gd name="adj" fmla="val 14705547"/>
            </a:avLst>
          </a:prstGeom>
          <a:solidFill>
            <a:srgbClr val="FFBC8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0127" y="2520553"/>
            <a:ext cx="279678" cy="3496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9153" y="3213497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0369153" y="3661648"/>
            <a:ext cx="3328749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Структурированный список фактов, цифр и выводов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11729" y="4739164"/>
            <a:ext cx="7693343" cy="2022991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6418898" y="4946333"/>
            <a:ext cx="621744" cy="621744"/>
          </a:xfrm>
          <a:prstGeom prst="roundRect">
            <a:avLst>
              <a:gd name="adj" fmla="val 14705547"/>
            </a:avLst>
          </a:prstGeom>
          <a:solidFill>
            <a:srgbClr val="FFBC8F"/>
          </a:solidFill>
          <a:ln/>
        </p:spPr>
      </p:sp>
      <p:sp>
        <p:nvSpPr>
          <p:cNvPr id="16" name="Text 11"/>
          <p:cNvSpPr/>
          <p:nvPr/>
        </p:nvSpPr>
        <p:spPr>
          <a:xfrm>
            <a:off x="6418898" y="5775246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Польза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6418898" y="6223397"/>
            <a:ext cx="727900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Автоматизация анализа больших объёмов документов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6211729" y="6995279"/>
            <a:ext cx="769334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Особенно эффективно для обработки научных статей, договоров и аналитических отчётов</a:t>
            </a:r>
            <a:endParaRPr lang="en-US" sz="1600" dirty="0"/>
          </a:p>
        </p:txBody>
      </p:sp>
      <p:pic>
        <p:nvPicPr>
          <p:cNvPr id="19" name="Image 2" descr="Флажок со сплошной заливкой">
            <a:extLst>
              <a:ext uri="{FF2B5EF4-FFF2-40B4-BE49-F238E27FC236}">
                <a16:creationId xmlns:a16="http://schemas.microsoft.com/office/drawing/2014/main" id="{28DD00A7-C84E-86B7-9A7F-942B4E4A6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89871" y="5117365"/>
            <a:ext cx="279678" cy="27967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980"/>
            <a:ext cx="6933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Извлечение информации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97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 промпта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08987" y="55788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Инструкция: Выписать наименования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антибиотик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ов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из предоставленного текста. </a:t>
            </a: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Формат ответа: список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имён через запятую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Текст: </a:t>
            </a:r>
            <a:r>
              <a:rPr lang="ru-RU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Антибиотики – это..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040593" y="5102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</a:t>
            </a:r>
            <a:r>
              <a:rPr lang="ru-RU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ы</a:t>
            </a:r>
            <a:r>
              <a:rPr lang="en-US" sz="220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вод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77893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Рисунок 7" descr="Документ со сплошной заливкой">
            <a:extLst>
              <a:ext uri="{FF2B5EF4-FFF2-40B4-BE49-F238E27FC236}">
                <a16:creationId xmlns:a16="http://schemas.microsoft.com/office/drawing/2014/main" id="{C11FD1F2-BC70-9F7E-E72A-694732500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612" y="1662124"/>
            <a:ext cx="611981" cy="611981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C039510E-26BA-525B-E4AA-187DB69EB19E}"/>
              </a:ext>
            </a:extLst>
          </p:cNvPr>
          <p:cNvSpPr/>
          <p:nvPr/>
        </p:nvSpPr>
        <p:spPr>
          <a:xfrm>
            <a:off x="8141440" y="1662123"/>
            <a:ext cx="6244709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помощи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можно извлекать из текста искомую информацию, например, часто полезно вычленить названия предметов и участников, о которых ведётся речь в тексте.</a:t>
            </a: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 называется извлечением именованных сущностей (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NER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3A4BE9-5794-FB59-AC0B-0AD1D667B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87" y="1645563"/>
            <a:ext cx="6506213" cy="3410426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C6F93C5B-1138-2501-3F32-5AE97BBC0882}"/>
              </a:ext>
            </a:extLst>
          </p:cNvPr>
          <p:cNvSpPr/>
          <p:nvPr/>
        </p:nvSpPr>
        <p:spPr>
          <a:xfrm>
            <a:off x="8040593" y="5483975"/>
            <a:ext cx="6173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пенициллины, тетрациклины, левомицетин, стрептомицин, азитромицин, абактал,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авелокс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азактам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азивок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азлоциллин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акаметро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акваципро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аксетин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альфацет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амикацин,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амикин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амикозит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бактрин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бактробан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бензициллин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берлоцид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бикотрим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биодроксил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биотраксон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биотум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бисептин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бисептол,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брициллин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7719"/>
            <a:ext cx="12319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 3: Вопросно-ответные системы (Q&amp;A)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60126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186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Контекст + Вопрос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7735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Предоставляете модели релевантную информацию и формулируете конкретный запрос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2101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информации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3824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ИИ находит в контексте информацию, соответствующую вопросу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81895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Точный ответ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39912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Получаете структурированный ответ, основанный только на предоставленных данных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5020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Основа для создания интеллектуальных помощников, FAQ-ботов и систем поддержки клиентов с высокой точностью ответов.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8959096" y="650200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132"/>
            <a:ext cx="7759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Вопрос-ответные системы (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Q&amp;A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93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 промпта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74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Контекст: </a:t>
            </a:r>
            <a:r>
              <a:rPr lang="ru-RU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Антибиотики – это..</a:t>
            </a:r>
            <a:b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b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Вопрос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Что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такое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антибиотики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? </a:t>
            </a:r>
            <a:b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Ответ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...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51327" y="5493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Ввод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751327" y="607468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Антибиотики - это группа лекарств, которые используются для лечения бактериальных инфекций. Они работают, убивая или подавляя рост бактерий.</a:t>
            </a:r>
            <a:endParaRPr lang="en-US" sz="1750" dirty="0"/>
          </a:p>
        </p:txBody>
      </p:sp>
      <p:pic>
        <p:nvPicPr>
          <p:cNvPr id="8" name="Рисунок 7" descr="Документ со сплошной заливкой">
            <a:extLst>
              <a:ext uri="{FF2B5EF4-FFF2-40B4-BE49-F238E27FC236}">
                <a16:creationId xmlns:a16="http://schemas.microsoft.com/office/drawing/2014/main" id="{C8FBFC10-068E-D141-88BD-BBD4E0DD8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8499" y="1797726"/>
            <a:ext cx="611981" cy="611981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06B0CD1E-5DBE-40CB-F200-5C693FCFD3CC}"/>
              </a:ext>
            </a:extLst>
          </p:cNvPr>
          <p:cNvSpPr/>
          <p:nvPr/>
        </p:nvSpPr>
        <p:spPr>
          <a:xfrm>
            <a:off x="7751327" y="1797725"/>
            <a:ext cx="6244709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Формат вопрос-ответ часто подходит для создания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помощников для поиска релевантной информации, где в качестве вопроса будет добавлен запрос пользователя.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9B2390-ADBF-94F6-D4AD-F99CBA84E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726988"/>
            <a:ext cx="6025224" cy="36104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333750"/>
            <a:ext cx="8639175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Задача 4: Классификация текста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4858" y="4344472"/>
            <a:ext cx="21848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4858" y="4685348"/>
            <a:ext cx="4221242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764858" y="4855488"/>
            <a:ext cx="317599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Определение категорий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64858" y="5327928"/>
            <a:ext cx="422124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Задаёте возможные варианты: положительная, нейтральная, отрицательная тональность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204579" y="4344472"/>
            <a:ext cx="21848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4579" y="4685348"/>
            <a:ext cx="4221242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0" name="Text 7"/>
          <p:cNvSpPr/>
          <p:nvPr/>
        </p:nvSpPr>
        <p:spPr>
          <a:xfrm>
            <a:off x="5204579" y="48554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контента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204579" y="5327928"/>
            <a:ext cx="422124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оценивает эмоциональную окраску текста по ключевым словам и контексту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644301" y="4344472"/>
            <a:ext cx="21848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644301" y="4685348"/>
            <a:ext cx="4221242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4" name="Text 11"/>
          <p:cNvSpPr/>
          <p:nvPr/>
        </p:nvSpPr>
        <p:spPr>
          <a:xfrm>
            <a:off x="9644301" y="48554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Присвоение метки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644301" y="5327928"/>
            <a:ext cx="422124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Получаете чёткую категоризацию для дальнейшей обработки данных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92637" y="7031950"/>
            <a:ext cx="1277290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Критически важно для анализа отзывов, мониторинга соцсетей и управления репутацией бренда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64858" y="6786205"/>
            <a:ext cx="30480" cy="841058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1042</Words>
  <Application>Microsoft Office PowerPoint</Application>
  <PresentationFormat>Произвольный</PresentationFormat>
  <Paragraphs>181</Paragraphs>
  <Slides>20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IBM Plex Sans Light</vt:lpstr>
      <vt:lpstr>IBM Plex Sans Medium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Tempest</cp:lastModifiedBy>
  <cp:revision>2</cp:revision>
  <dcterms:created xsi:type="dcterms:W3CDTF">2025-09-23T19:08:10Z</dcterms:created>
  <dcterms:modified xsi:type="dcterms:W3CDTF">2025-09-23T19:56:37Z</dcterms:modified>
</cp:coreProperties>
</file>